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8" r:id="rId4"/>
    <p:sldId id="272" r:id="rId5"/>
    <p:sldId id="270" r:id="rId6"/>
    <p:sldId id="271" r:id="rId7"/>
    <p:sldId id="279" r:id="rId8"/>
    <p:sldId id="273" r:id="rId9"/>
    <p:sldId id="260" r:id="rId10"/>
    <p:sldId id="296" r:id="rId11"/>
    <p:sldId id="274" r:id="rId12"/>
    <p:sldId id="275" r:id="rId13"/>
    <p:sldId id="261" r:id="rId14"/>
    <p:sldId id="276" r:id="rId15"/>
    <p:sldId id="262" r:id="rId16"/>
    <p:sldId id="280" r:id="rId17"/>
    <p:sldId id="281" r:id="rId18"/>
    <p:sldId id="282" r:id="rId19"/>
    <p:sldId id="297" r:id="rId20"/>
    <p:sldId id="277" r:id="rId21"/>
    <p:sldId id="264" r:id="rId22"/>
    <p:sldId id="284" r:id="rId23"/>
    <p:sldId id="285" r:id="rId24"/>
    <p:sldId id="286" r:id="rId25"/>
    <p:sldId id="303" r:id="rId26"/>
    <p:sldId id="299" r:id="rId27"/>
    <p:sldId id="287" r:id="rId28"/>
    <p:sldId id="289" r:id="rId29"/>
    <p:sldId id="290" r:id="rId30"/>
    <p:sldId id="300" r:id="rId31"/>
    <p:sldId id="301" r:id="rId32"/>
    <p:sldId id="291" r:id="rId33"/>
    <p:sldId id="302" r:id="rId34"/>
    <p:sldId id="292" r:id="rId35"/>
    <p:sldId id="293" r:id="rId36"/>
    <p:sldId id="294" r:id="rId37"/>
    <p:sldId id="295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5050"/>
    <a:srgbClr val="FF3300"/>
    <a:srgbClr val="E1D7CB"/>
    <a:srgbClr val="DFD7BF"/>
    <a:srgbClr val="F3DDAD"/>
    <a:srgbClr val="E8D2A3"/>
    <a:srgbClr val="DFD9C3"/>
    <a:srgbClr val="DFD8C1"/>
    <a:srgbClr val="C1B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93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420" y="90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5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70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3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74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50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99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8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83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72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57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11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C077-B0A7-4A93-9C74-FBAEC2FCC478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8B90D-BBAC-4487-9EBB-39236E0478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26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B9fz-Ol_y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texto, desenho, mapa&#10;&#10;Descrição gerada com muito alta confianç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31" y="3322115"/>
            <a:ext cx="4632423" cy="2781753"/>
          </a:xfrm>
          <a:prstGeom prst="rect">
            <a:avLst/>
          </a:prstGeom>
        </p:spPr>
      </p:pic>
      <p:pic>
        <p:nvPicPr>
          <p:cNvPr id="6" name="Imagem 5" descr="Uma imagem contendo desenho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519" y="413402"/>
            <a:ext cx="4843849" cy="29087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574040"/>
            <a:ext cx="4038600" cy="2208628"/>
          </a:xfrm>
          <a:noFill/>
        </p:spPr>
        <p:txBody>
          <a:bodyPr>
            <a:noAutofit/>
          </a:bodyPr>
          <a:lstStyle/>
          <a:p>
            <a:pPr algn="l"/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Tópicos de </a:t>
            </a:r>
            <a:b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 de </a:t>
            </a:r>
            <a:b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Produto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3400" y="2944251"/>
            <a:ext cx="4229100" cy="2155874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pt-BR" sz="59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Pós-Graduação</a:t>
            </a:r>
          </a:p>
          <a:p>
            <a:pPr algn="l"/>
            <a:r>
              <a:rPr lang="pt-BR" sz="59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Sistemas Eletrônicos Embarcados</a:t>
            </a:r>
          </a:p>
          <a:p>
            <a:pPr algn="l"/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Gabriel Franzotti C. de Souza</a:t>
            </a:r>
          </a:p>
          <a:p>
            <a:pPr algn="l"/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Ricardo Kuciskis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100125"/>
            <a:ext cx="2653742" cy="12370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2380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Relacionamento entre a interface do sistema e o mundo real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143714" y="1524658"/>
            <a:ext cx="485241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Comunicação com o usuário: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Tipo de pilha (AA) e polaridade.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93" y="4379495"/>
            <a:ext cx="3291423" cy="2121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" y="2516032"/>
            <a:ext cx="5229225" cy="3105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" name="Conector de seta reta 6"/>
          <p:cNvCxnSpPr>
            <a:cxnSpLocks/>
          </p:cNvCxnSpPr>
          <p:nvPr/>
        </p:nvCxnSpPr>
        <p:spPr>
          <a:xfrm>
            <a:off x="5434369" y="3887632"/>
            <a:ext cx="1559989" cy="155257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08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Relacionamento entre a interface do sistema e o mundo real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t="488"/>
          <a:stretch/>
        </p:blipFill>
        <p:spPr>
          <a:xfrm>
            <a:off x="1421830" y="1567000"/>
            <a:ext cx="6300340" cy="50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Relacionamento entre a interface do sistema e o mundo real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53997" y="1641412"/>
            <a:ext cx="791941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comunicação é contextualizada, os termos utilizados são comuns 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aos guitarristas:</a:t>
            </a:r>
          </a:p>
        </p:txBody>
      </p:sp>
      <p:pic>
        <p:nvPicPr>
          <p:cNvPr id="5" name="Imagem 4" descr="Uma imagem contendo câmera, equipamentos eletrônicos&#10;&#10;Descrição gerada com alta confianç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5" t="25471" r="6212" b="19732"/>
          <a:stretch/>
        </p:blipFill>
        <p:spPr>
          <a:xfrm>
            <a:off x="253997" y="2349298"/>
            <a:ext cx="8355598" cy="4168239"/>
          </a:xfrm>
          <a:prstGeom prst="rect">
            <a:avLst/>
          </a:prstGeom>
        </p:spPr>
      </p:pic>
      <p:pic>
        <p:nvPicPr>
          <p:cNvPr id="8" name="Imagem 7" descr="Uma imagem contendo edifício, equipamentos eletrônicos&#10;&#10;Descrição gerada com alta confianç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99"/>
          <a:stretch/>
        </p:blipFill>
        <p:spPr>
          <a:xfrm>
            <a:off x="253997" y="2349298"/>
            <a:ext cx="8572410" cy="438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0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interior, equipamentos eletrônicos, projetor&#10;&#10;Descrição gerada com muito alta confianç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000"/>
            <a:ext cx="9144000" cy="541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Liberdade e controle do usuário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6" y="1529775"/>
            <a:ext cx="6406713" cy="5170049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27216" y="3085236"/>
            <a:ext cx="8293100" cy="1754326"/>
          </a:xfrm>
          <a:prstGeom prst="rect">
            <a:avLst/>
          </a:prstGeom>
          <a:solidFill>
            <a:srgbClr val="DFD7BF"/>
          </a:solidFill>
          <a:ln w="28575"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000" b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3200" dirty="0"/>
              <a:t>É possível alterar qualquer configuração a qualquer momento tanto no equipamento como no editor.</a:t>
            </a:r>
          </a:p>
        </p:txBody>
      </p:sp>
    </p:spTree>
    <p:extLst>
      <p:ext uri="{BB962C8B-B14F-4D97-AF65-F5344CB8AC3E}">
        <p14:creationId xmlns:p14="http://schemas.microsoft.com/office/powerpoint/2010/main" val="26190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Liberdade e controle do usuário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53997" y="1641412"/>
            <a:ext cx="8578504" cy="2616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Problema Encontrado: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Só é possível retornar ao estado anterior caso este estado esteja salvo no THR editor, ou na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o equipamento.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53997" y="4241899"/>
            <a:ext cx="8578504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Gravidade: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0 – Não é encarado necessariamente como um problema de usabilidade.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37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 Consistência</a:t>
            </a:r>
          </a:p>
        </p:txBody>
      </p:sp>
      <p:pic>
        <p:nvPicPr>
          <p:cNvPr id="4" name="Picture 2" descr="C:\Users\r241290\Documents\PESSOAL\PÓS\Design\TRABALHO DESIGN 2\yamaha-thr10-guitar-amp-and-recording-interface-_3_GIT0022867-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3444843"/>
            <a:ext cx="7948613" cy="30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23552" t="488" b="71117"/>
          <a:stretch/>
        </p:blipFill>
        <p:spPr>
          <a:xfrm>
            <a:off x="1028699" y="3009900"/>
            <a:ext cx="5496495" cy="1654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253997" y="1641412"/>
            <a:ext cx="8578504" cy="18774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São utilizados os mesmos nomes para as mesmas funções no equipamento e no editor.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layout é o mesmo.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53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1B69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4506" y="2357234"/>
            <a:ext cx="8751406" cy="2104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Prevenção de erros</a:t>
            </a:r>
          </a:p>
        </p:txBody>
      </p:sp>
      <p:cxnSp>
        <p:nvCxnSpPr>
          <p:cNvPr id="5" name="Conector de seta reta 6"/>
          <p:cNvCxnSpPr>
            <a:cxnSpLocks/>
          </p:cNvCxnSpPr>
          <p:nvPr/>
        </p:nvCxnSpPr>
        <p:spPr>
          <a:xfrm>
            <a:off x="5876925" y="2628900"/>
            <a:ext cx="1744417" cy="79896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7887" y="1708485"/>
            <a:ext cx="89274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Indicador da tensão de entrada e da polaridade do  conector (centro positivo):</a:t>
            </a:r>
          </a:p>
        </p:txBody>
      </p:sp>
      <p:cxnSp>
        <p:nvCxnSpPr>
          <p:cNvPr id="9" name="Conector de seta reta 6"/>
          <p:cNvCxnSpPr>
            <a:cxnSpLocks/>
          </p:cNvCxnSpPr>
          <p:nvPr/>
        </p:nvCxnSpPr>
        <p:spPr>
          <a:xfrm>
            <a:off x="5724525" y="3990975"/>
            <a:ext cx="1744417" cy="79896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76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Prevenção de erros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2" y="3407122"/>
            <a:ext cx="8884290" cy="1282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076492" y="2458604"/>
            <a:ext cx="699101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Indicador do nível de volume de cada parâmetro (Previne a 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ocorrência do volume muito alto):</a:t>
            </a:r>
          </a:p>
        </p:txBody>
      </p:sp>
    </p:spTree>
    <p:extLst>
      <p:ext uri="{BB962C8B-B14F-4D97-AF65-F5344CB8AC3E}">
        <p14:creationId xmlns:p14="http://schemas.microsoft.com/office/powerpoint/2010/main" val="25248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Prevenção de erros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067514" y="1687473"/>
            <a:ext cx="501611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Indicação da polaridade das pilhas: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Tipo de pilha (AA) e polaridade.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93" y="4379495"/>
            <a:ext cx="3291423" cy="2121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" y="2601757"/>
            <a:ext cx="5229225" cy="3105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Conector de seta reta 6"/>
          <p:cNvCxnSpPr>
            <a:cxnSpLocks/>
          </p:cNvCxnSpPr>
          <p:nvPr/>
        </p:nvCxnSpPr>
        <p:spPr>
          <a:xfrm>
            <a:off x="5434369" y="3887632"/>
            <a:ext cx="1559989" cy="155257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60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172" y="2771062"/>
            <a:ext cx="1262328" cy="38274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Prevenção de erros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" y="3618623"/>
            <a:ext cx="7324258" cy="181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Conector de seta reta 6"/>
          <p:cNvCxnSpPr>
            <a:cxnSpLocks/>
          </p:cNvCxnSpPr>
          <p:nvPr/>
        </p:nvCxnSpPr>
        <p:spPr>
          <a:xfrm>
            <a:off x="7300712" y="4684784"/>
            <a:ext cx="552416" cy="27320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1720267"/>
            <a:ext cx="797686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Modelos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plugs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diferentes para cada entrada de áudio:</a:t>
            </a:r>
          </a:p>
        </p:txBody>
      </p:sp>
    </p:spTree>
    <p:extLst>
      <p:ext uri="{BB962C8B-B14F-4D97-AF65-F5344CB8AC3E}">
        <p14:creationId xmlns:p14="http://schemas.microsoft.com/office/powerpoint/2010/main" val="361620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Os10 Princípios Heurísticos De Usabilidade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https://br.yamaha.com/pt/products/musical_instruments/guitars_basses/amps_accessories/thr/index.html#product-tabs</a:t>
            </a:r>
          </a:p>
        </p:txBody>
      </p:sp>
      <p:pic>
        <p:nvPicPr>
          <p:cNvPr id="5" name="Imagem 4" descr="Uma imagem contendo equipamentos eletrônicos&#10;&#10;Descrição gerada com alta confianç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235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8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Prevenção de erros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488"/>
          <a:stretch/>
        </p:blipFill>
        <p:spPr>
          <a:xfrm>
            <a:off x="1421830" y="1567000"/>
            <a:ext cx="6300340" cy="507986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2" y="3651215"/>
            <a:ext cx="2771775" cy="15049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744" y="2202479"/>
            <a:ext cx="459582" cy="7166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335" y="3138777"/>
            <a:ext cx="1196340" cy="28149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385" y="3574763"/>
            <a:ext cx="3162300" cy="1504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7"/>
          <a:srcRect l="13435" t="33029" r="82425" b="63884"/>
          <a:stretch/>
        </p:blipFill>
        <p:spPr>
          <a:xfrm>
            <a:off x="1972682" y="3369686"/>
            <a:ext cx="858083" cy="20507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9443" y="1567000"/>
            <a:ext cx="6292728" cy="50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Prevenção de erros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53997" y="1641412"/>
            <a:ext cx="8578504" cy="335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Problema Encontrado: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Ao dar um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em um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do editor, não aparece nenhuma mensagem de alerta ou confirmação, mas 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só é apagado definitivamente se você salvar antes de sair do programa.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3997" y="4241899"/>
            <a:ext cx="8578504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Gravidade: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2 – Problema menor de usabilidade. Baixa prioridade para sua correção.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46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Reconhecimento ao invés de lembrança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71" y="4789697"/>
            <a:ext cx="7324258" cy="181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Conector de seta reta 6"/>
          <p:cNvCxnSpPr>
            <a:cxnSpLocks/>
            <a:stCxn id="6" idx="2"/>
          </p:cNvCxnSpPr>
          <p:nvPr/>
        </p:nvCxnSpPr>
        <p:spPr>
          <a:xfrm>
            <a:off x="909871" y="3841392"/>
            <a:ext cx="213076" cy="1452503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1575889"/>
            <a:ext cx="407515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de equipamento ligado: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2" y="2003297"/>
            <a:ext cx="1295238" cy="183809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208" y="2482494"/>
            <a:ext cx="1552381" cy="1580952"/>
          </a:xfrm>
          <a:prstGeom prst="rect">
            <a:avLst/>
          </a:prstGeom>
        </p:spPr>
      </p:pic>
      <p:cxnSp>
        <p:nvCxnSpPr>
          <p:cNvPr id="10" name="Conector de seta reta 6"/>
          <p:cNvCxnSpPr>
            <a:cxnSpLocks/>
            <a:stCxn id="9" idx="2"/>
          </p:cNvCxnSpPr>
          <p:nvPr/>
        </p:nvCxnSpPr>
        <p:spPr>
          <a:xfrm flipH="1">
            <a:off x="1019635" y="4063446"/>
            <a:ext cx="1806764" cy="179417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1537556" y="2059647"/>
            <a:ext cx="273504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da afinação: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04" y="3186008"/>
            <a:ext cx="1771429" cy="1400000"/>
          </a:xfrm>
          <a:prstGeom prst="rect">
            <a:avLst/>
          </a:prstGeom>
        </p:spPr>
      </p:pic>
      <p:cxnSp>
        <p:nvCxnSpPr>
          <p:cNvPr id="16" name="Conector de seta reta 6"/>
          <p:cNvCxnSpPr>
            <a:cxnSpLocks/>
            <a:stCxn id="15" idx="2"/>
          </p:cNvCxnSpPr>
          <p:nvPr/>
        </p:nvCxnSpPr>
        <p:spPr>
          <a:xfrm flipH="1">
            <a:off x="1527528" y="4586008"/>
            <a:ext cx="3844091" cy="1475302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075155" y="2468940"/>
            <a:ext cx="328910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Toque para a função Timer,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Pressione para Afinador: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203" y="1621746"/>
            <a:ext cx="950055" cy="2880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7" name="Conector de seta reta 6"/>
          <p:cNvCxnSpPr>
            <a:cxnSpLocks/>
          </p:cNvCxnSpPr>
          <p:nvPr/>
        </p:nvCxnSpPr>
        <p:spPr>
          <a:xfrm flipH="1">
            <a:off x="7743339" y="3352534"/>
            <a:ext cx="262584" cy="197112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6332375" y="1594678"/>
            <a:ext cx="141096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Conexões:</a:t>
            </a:r>
          </a:p>
        </p:txBody>
      </p:sp>
    </p:spTree>
    <p:extLst>
      <p:ext uri="{BB962C8B-B14F-4D97-AF65-F5344CB8AC3E}">
        <p14:creationId xmlns:p14="http://schemas.microsoft.com/office/powerpoint/2010/main" val="114716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Reconhecimento ao invés de lembrança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71" y="4789697"/>
            <a:ext cx="7324258" cy="181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Conector de seta reta 6"/>
          <p:cNvCxnSpPr>
            <a:cxnSpLocks/>
            <a:stCxn id="4" idx="2"/>
          </p:cNvCxnSpPr>
          <p:nvPr/>
        </p:nvCxnSpPr>
        <p:spPr>
          <a:xfrm>
            <a:off x="1597863" y="3663114"/>
            <a:ext cx="599905" cy="227246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1575889"/>
            <a:ext cx="501611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de qual opção está selecionada: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0" y="1975999"/>
            <a:ext cx="2909946" cy="168711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589" y="2525330"/>
            <a:ext cx="1288826" cy="172836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3121760" y="2090022"/>
            <a:ext cx="523893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do ganho através do traço branco:</a:t>
            </a:r>
          </a:p>
        </p:txBody>
      </p:sp>
      <p:cxnSp>
        <p:nvCxnSpPr>
          <p:cNvPr id="18" name="Conector de seta reta 6"/>
          <p:cNvCxnSpPr>
            <a:cxnSpLocks/>
            <a:stCxn id="12" idx="2"/>
          </p:cNvCxnSpPr>
          <p:nvPr/>
        </p:nvCxnSpPr>
        <p:spPr>
          <a:xfrm flipH="1">
            <a:off x="2956584" y="4253698"/>
            <a:ext cx="974418" cy="1586131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r="48111"/>
          <a:stretch/>
        </p:blipFill>
        <p:spPr bwMode="auto">
          <a:xfrm>
            <a:off x="4905420" y="3218823"/>
            <a:ext cx="3930180" cy="13552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Conector de seta reta 6"/>
          <p:cNvCxnSpPr>
            <a:cxnSpLocks/>
          </p:cNvCxnSpPr>
          <p:nvPr/>
        </p:nvCxnSpPr>
        <p:spPr>
          <a:xfrm flipH="1">
            <a:off x="5016117" y="4501662"/>
            <a:ext cx="892314" cy="129848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150775" y="2818713"/>
            <a:ext cx="279461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Volume e Equalização:</a:t>
            </a:r>
          </a:p>
        </p:txBody>
      </p:sp>
    </p:spTree>
    <p:extLst>
      <p:ext uri="{BB962C8B-B14F-4D97-AF65-F5344CB8AC3E}">
        <p14:creationId xmlns:p14="http://schemas.microsoft.com/office/powerpoint/2010/main" val="627276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Reconhecimento ao invés de lembrança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71" y="4789697"/>
            <a:ext cx="7324258" cy="181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Conector de seta reta 6"/>
          <p:cNvCxnSpPr>
            <a:cxnSpLocks/>
            <a:stCxn id="10" idx="2"/>
          </p:cNvCxnSpPr>
          <p:nvPr/>
        </p:nvCxnSpPr>
        <p:spPr>
          <a:xfrm>
            <a:off x="2508058" y="4546394"/>
            <a:ext cx="2883642" cy="1198989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1575889"/>
            <a:ext cx="515557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do nível e posição de cada efeito: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804263" y="1995576"/>
            <a:ext cx="336021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Indicativo do nível de saída:</a:t>
            </a:r>
          </a:p>
        </p:txBody>
      </p:sp>
      <p:cxnSp>
        <p:nvCxnSpPr>
          <p:cNvPr id="18" name="Conector de seta reta 6"/>
          <p:cNvCxnSpPr>
            <a:cxnSpLocks/>
            <a:stCxn id="6" idx="2"/>
          </p:cNvCxnSpPr>
          <p:nvPr/>
        </p:nvCxnSpPr>
        <p:spPr>
          <a:xfrm flipH="1">
            <a:off x="7106653" y="4592234"/>
            <a:ext cx="377718" cy="1153149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720" y="2446398"/>
            <a:ext cx="3013302" cy="214583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3" y="2041632"/>
            <a:ext cx="4771429" cy="2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56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Reconhecimento ao invés de lembrança</a:t>
            </a:r>
          </a:p>
        </p:txBody>
      </p:sp>
      <p:pic>
        <p:nvPicPr>
          <p:cNvPr id="11" name="Picture 2" descr="C:\Users\r241290\Documents\PESSOAL\PÓS\Design\TRABALHO DESIGN 2\yamaha-thr10-guitar-amp-and-recording-interface-_3_GIT0022867-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6" y="3334193"/>
            <a:ext cx="8327608" cy="32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0" y="1798963"/>
            <a:ext cx="927324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Todos os botões, potenciômetros e conectores estão identificados:</a:t>
            </a:r>
          </a:p>
        </p:txBody>
      </p:sp>
    </p:spTree>
    <p:extLst>
      <p:ext uri="{BB962C8B-B14F-4D97-AF65-F5344CB8AC3E}">
        <p14:creationId xmlns:p14="http://schemas.microsoft.com/office/powerpoint/2010/main" val="3823382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Reconhecimento ao invés de lembrança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53997" y="1641412"/>
            <a:ext cx="8578504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Problemas Encontrados: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entrada do fone poderia ter um ícone de fone, invés de “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Phones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entrada USB poderia ter um ícone do USB, invés do “USB”.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3997" y="4422874"/>
            <a:ext cx="8578504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Gravidade: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2 – Problema menor de usabilidade. Baixa prioridade para sua correção.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0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7. Flexibilidade e eficiência de uso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00" y="1928280"/>
            <a:ext cx="6131399" cy="492972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62083" y="1528168"/>
            <a:ext cx="793403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Teclas de atalho para navegação e lista de efeitos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pré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-configurados:</a:t>
            </a:r>
          </a:p>
        </p:txBody>
      </p:sp>
    </p:spTree>
    <p:extLst>
      <p:ext uri="{BB962C8B-B14F-4D97-AF65-F5344CB8AC3E}">
        <p14:creationId xmlns:p14="http://schemas.microsoft.com/office/powerpoint/2010/main" val="486200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8. Estética e design minimalista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1463721"/>
            <a:ext cx="448392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Laterais do amplificador na cor preta: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2156"/>
            <a:ext cx="9144000" cy="3535844"/>
          </a:xfrm>
          <a:prstGeom prst="rect">
            <a:avLst/>
          </a:prstGeom>
        </p:spPr>
      </p:pic>
      <p:cxnSp>
        <p:nvCxnSpPr>
          <p:cNvPr id="7" name="Conector de seta reta 6"/>
          <p:cNvCxnSpPr>
            <a:cxnSpLocks/>
            <a:stCxn id="5" idx="2"/>
          </p:cNvCxnSpPr>
          <p:nvPr/>
        </p:nvCxnSpPr>
        <p:spPr>
          <a:xfrm flipH="1">
            <a:off x="176464" y="1863831"/>
            <a:ext cx="2065496" cy="145832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855524" y="1491203"/>
            <a:ext cx="207941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Cor do gabinete:</a:t>
            </a:r>
          </a:p>
        </p:txBody>
      </p:sp>
      <p:cxnSp>
        <p:nvCxnSpPr>
          <p:cNvPr id="11" name="Conector de seta reta 6"/>
          <p:cNvCxnSpPr>
            <a:cxnSpLocks/>
            <a:stCxn id="10" idx="2"/>
          </p:cNvCxnSpPr>
          <p:nvPr/>
        </p:nvCxnSpPr>
        <p:spPr>
          <a:xfrm flipH="1">
            <a:off x="6481011" y="1891313"/>
            <a:ext cx="414221" cy="2295676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188445" y="2470733"/>
            <a:ext cx="310520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Puxador do amplificador:</a:t>
            </a:r>
          </a:p>
        </p:txBody>
      </p:sp>
      <p:cxnSp>
        <p:nvCxnSpPr>
          <p:cNvPr id="14" name="Conector de seta reta 6"/>
          <p:cNvCxnSpPr>
            <a:cxnSpLocks/>
            <a:stCxn id="13" idx="2"/>
          </p:cNvCxnSpPr>
          <p:nvPr/>
        </p:nvCxnSpPr>
        <p:spPr>
          <a:xfrm>
            <a:off x="4741047" y="2870843"/>
            <a:ext cx="0" cy="2182420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194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8. Estética e design minimalista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1463721"/>
            <a:ext cx="578555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Luzes dentro do amplificador simulando válvulas: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52" y="2454976"/>
            <a:ext cx="8126219" cy="4338856"/>
          </a:xfrm>
          <a:prstGeom prst="rect">
            <a:avLst/>
          </a:prstGeom>
        </p:spPr>
      </p:pic>
      <p:cxnSp>
        <p:nvCxnSpPr>
          <p:cNvPr id="7" name="Conector de seta reta 6"/>
          <p:cNvCxnSpPr>
            <a:cxnSpLocks/>
          </p:cNvCxnSpPr>
          <p:nvPr/>
        </p:nvCxnSpPr>
        <p:spPr>
          <a:xfrm>
            <a:off x="375283" y="1887552"/>
            <a:ext cx="939167" cy="2736852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2312663" y="1887552"/>
            <a:ext cx="669285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Padronização da forma, tamanho, e disposição da grade:</a:t>
            </a:r>
          </a:p>
        </p:txBody>
      </p:sp>
    </p:spTree>
    <p:extLst>
      <p:ext uri="{BB962C8B-B14F-4D97-AF65-F5344CB8AC3E}">
        <p14:creationId xmlns:p14="http://schemas.microsoft.com/office/powerpoint/2010/main" val="65849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pt-BR" sz="8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anose="02050604050505020204" pitchFamily="18" charset="0"/>
                <a:cs typeface="Arial" panose="020B0604020202020204" pitchFamily="34" charset="0"/>
              </a:rPr>
              <a:t>THR10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https://br.yamaha.com/pt/products/musical_instruments/guitars_basses/amps_accessories/thr/index.html#product-tabs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r="16247"/>
          <a:stretch/>
        </p:blipFill>
        <p:spPr>
          <a:xfrm>
            <a:off x="0" y="1440000"/>
            <a:ext cx="9144000" cy="5418000"/>
          </a:xfrm>
          <a:prstGeom prst="rect">
            <a:avLst/>
          </a:prstGeom>
        </p:spPr>
      </p:pic>
      <p:pic>
        <p:nvPicPr>
          <p:cNvPr id="2050" name="Picture 2" descr="C:\Users\r241290\Documents\PESSOAL\PÓS\Design\TRABALHO DESIGN 2\fotos\YAMAHA_logomark_2010_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6" y="200472"/>
            <a:ext cx="4037239" cy="91395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173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8. Estética e design minimalista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2000767"/>
            <a:ext cx="6213591" cy="40048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5241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8. Estética e design minimalista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53997" y="1641412"/>
            <a:ext cx="8578504" cy="59400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Problemas Encontrados: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Padronização na disposição dos parafusos na parte traseira do amplificador.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	Gravidade: 1 – Problema menor de usabilidade. Baixa prioridade para sua correção.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Laterais do amplificador com acabamento de plástico.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	Gravidade: 3 – Problema maior de usabilidade. Alta prioridade para sua correção.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335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9. Ajude os usuários a reconhecer, diagnosticar e sanar erros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" y="4395535"/>
            <a:ext cx="4311483" cy="23020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1463721"/>
            <a:ext cx="578555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Verificação se o aparelho está operante através de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leds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display:</a:t>
            </a:r>
          </a:p>
        </p:txBody>
      </p:sp>
      <p:cxnSp>
        <p:nvCxnSpPr>
          <p:cNvPr id="5" name="Conector de seta reta 6"/>
          <p:cNvCxnSpPr>
            <a:cxnSpLocks/>
            <a:stCxn id="4" idx="2"/>
          </p:cNvCxnSpPr>
          <p:nvPr/>
        </p:nvCxnSpPr>
        <p:spPr>
          <a:xfrm flipH="1">
            <a:off x="1620253" y="2171607"/>
            <a:ext cx="1272526" cy="3507298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43" y="2374231"/>
            <a:ext cx="4916123" cy="1900989"/>
          </a:xfrm>
          <a:prstGeom prst="rect">
            <a:avLst/>
          </a:prstGeom>
        </p:spPr>
      </p:pic>
      <p:cxnSp>
        <p:nvCxnSpPr>
          <p:cNvPr id="8" name="Conector de seta reta 6"/>
          <p:cNvCxnSpPr>
            <a:cxnSpLocks/>
            <a:stCxn id="4" idx="2"/>
          </p:cNvCxnSpPr>
          <p:nvPr/>
        </p:nvCxnSpPr>
        <p:spPr>
          <a:xfrm>
            <a:off x="2892779" y="2171607"/>
            <a:ext cx="1278168" cy="1599761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de seta reta 6"/>
          <p:cNvCxnSpPr>
            <a:cxnSpLocks/>
            <a:stCxn id="4" idx="2"/>
          </p:cNvCxnSpPr>
          <p:nvPr/>
        </p:nvCxnSpPr>
        <p:spPr>
          <a:xfrm>
            <a:off x="2892779" y="2171607"/>
            <a:ext cx="1871726" cy="1599761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608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9" y="1863830"/>
            <a:ext cx="6040734" cy="48627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9. Ajude os usuários a reconhecer, diagnosticar e sanar erros</a:t>
            </a:r>
          </a:p>
        </p:txBody>
      </p:sp>
      <p:cxnSp>
        <p:nvCxnSpPr>
          <p:cNvPr id="5" name="Conector de seta reta 6"/>
          <p:cNvCxnSpPr>
            <a:cxnSpLocks/>
          </p:cNvCxnSpPr>
          <p:nvPr/>
        </p:nvCxnSpPr>
        <p:spPr>
          <a:xfrm flipV="1">
            <a:off x="5697415" y="4295225"/>
            <a:ext cx="1115367" cy="2135720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67" y="3187158"/>
            <a:ext cx="3393427" cy="11738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42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9. Ajude os usuários a reconhecer, diagnosticar e sanar erros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40001"/>
            <a:ext cx="9144000" cy="54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1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10. Ajuda e documentação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40000"/>
            <a:ext cx="4636167" cy="54179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8" y="1440000"/>
            <a:ext cx="4507833" cy="54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9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Avaliação Heurística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01150"/>
              </p:ext>
            </p:extLst>
          </p:nvPr>
        </p:nvGraphicFramePr>
        <p:xfrm>
          <a:off x="0" y="1440000"/>
          <a:ext cx="9144000" cy="541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26470">
                  <a:extLst>
                    <a:ext uri="{9D8B030D-6E8A-4147-A177-3AD203B41FA5}">
                      <a16:colId xmlns:a16="http://schemas.microsoft.com/office/drawing/2014/main" val="2844603279"/>
                    </a:ext>
                  </a:extLst>
                </a:gridCol>
                <a:gridCol w="1617530">
                  <a:extLst>
                    <a:ext uri="{9D8B030D-6E8A-4147-A177-3AD203B41FA5}">
                      <a16:colId xmlns:a16="http://schemas.microsoft.com/office/drawing/2014/main" val="1473840292"/>
                    </a:ext>
                  </a:extLst>
                </a:gridCol>
              </a:tblGrid>
              <a:tr h="617610">
                <a:tc>
                  <a:txBody>
                    <a:bodyPr/>
                    <a:lstStyle/>
                    <a:p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PROBLEMA ENCONTRADO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060193"/>
                  </a:ext>
                </a:extLst>
              </a:tr>
              <a:tr h="7766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Caso seja feita uma alteração no THR Editor, a posição dos “knobs”, exceto o “AMP”, não é mais valida e isso não é mostrado.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knobs poderiam</a:t>
                      </a:r>
                      <a:r>
                        <a:rPr lang="pt-BR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ser como o “AMP”, com Led para indicar o estado.</a:t>
                      </a:r>
                      <a:endParaRPr lang="pt-B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6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Só é possível retornar ao estado anterior caso este estado esteja salvo no THR editor, ou na </a:t>
                      </a:r>
                      <a:r>
                        <a:rPr lang="pt-BR" sz="14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4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 equipamento. Poderia ter um botão</a:t>
                      </a:r>
                      <a:r>
                        <a:rPr lang="pt-BR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pânico para voltar a um estado anterior.</a:t>
                      </a:r>
                      <a:endParaRPr lang="pt-B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238766"/>
                  </a:ext>
                </a:extLst>
              </a:tr>
              <a:tr h="7766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Ao dar um </a:t>
                      </a:r>
                      <a:r>
                        <a:rPr lang="pt-BR" sz="14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em um </a:t>
                      </a:r>
                      <a:r>
                        <a:rPr lang="pt-BR" sz="14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Preset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 editor, não aparece nenhuma mensagem de alerta ou confirmação, mas o </a:t>
                      </a:r>
                      <a:r>
                        <a:rPr lang="pt-BR" sz="14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Preset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só é apagado definitivamente se você salvar antes de sair do programa. Poderia c</a:t>
                      </a:r>
                      <a:r>
                        <a:rPr lang="pt-BR" sz="14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riar um </a:t>
                      </a:r>
                      <a:r>
                        <a:rPr lang="pt-BR" sz="1400" b="1" i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popup</a:t>
                      </a:r>
                      <a:r>
                        <a:rPr lang="pt-BR" sz="1400" b="1" i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confirmação.</a:t>
                      </a:r>
                      <a:endParaRPr lang="pt-BR" sz="14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10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entrada do fone poderia ter um ícone de fone, invés de “</a:t>
                      </a:r>
                      <a:r>
                        <a:rPr lang="pt-BR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Phones</a:t>
                      </a:r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881"/>
                  </a:ext>
                </a:extLst>
              </a:tr>
              <a:tr h="617610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entrada USB poderia ter um ícone do USB, invés do “USB”.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091360"/>
                  </a:ext>
                </a:extLst>
              </a:tr>
              <a:tr h="617610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Padronização na disposição dos parafusos na parte traseira do amplificador.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270305"/>
                  </a:ext>
                </a:extLst>
              </a:tr>
              <a:tr h="617610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Laterais do amplificador com acabamento de plástico.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381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08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B9fz-Ol_yQ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arede, interior, sentado, mesa&#10;&#10;Descrição gerada com muito alta confiança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8522" r="23352"/>
          <a:stretch/>
        </p:blipFill>
        <p:spPr>
          <a:xfrm>
            <a:off x="1688122" y="2242934"/>
            <a:ext cx="5566788" cy="4415060"/>
          </a:xfrm>
          <a:prstGeom prst="rect">
            <a:avLst/>
          </a:prstGeom>
        </p:spPr>
      </p:pic>
      <p:pic>
        <p:nvPicPr>
          <p:cNvPr id="8" name="Imagem 7" descr="Uma imagem contendo parede, interior&#10;&#10;Descrição gerada com muito alta confiança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30" t="7332" r="23955"/>
          <a:stretch/>
        </p:blipFill>
        <p:spPr>
          <a:xfrm>
            <a:off x="1688122" y="2242935"/>
            <a:ext cx="5570035" cy="4415060"/>
          </a:xfrm>
          <a:prstGeom prst="rect">
            <a:avLst/>
          </a:prstGeom>
          <a:effectLst>
            <a:glow rad="228600">
              <a:srgbClr val="FF6600">
                <a:alpha val="87843"/>
              </a:srgbClr>
            </a:glow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Visibilidade de Status do Sistema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53999" y="1641412"/>
            <a:ext cx="339227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Ligado ou Desligado:</a:t>
            </a:r>
          </a:p>
        </p:txBody>
      </p:sp>
    </p:spTree>
    <p:extLst>
      <p:ext uri="{BB962C8B-B14F-4D97-AF65-F5344CB8AC3E}">
        <p14:creationId xmlns:p14="http://schemas.microsoft.com/office/powerpoint/2010/main" val="403489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Visibilidade de Status do Sistema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53999" y="1641412"/>
            <a:ext cx="708719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 - Modo Afinador, Memória Selecionada 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Tap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Tempo:</a:t>
            </a:r>
          </a:p>
        </p:txBody>
      </p:sp>
      <p:pic>
        <p:nvPicPr>
          <p:cNvPr id="2050" name="Picture 2" descr="C:\Users\r241290\Documents\PESSOAL\PÓS\Design\TRABALHO DESIGN 2\yamaha-thr10-guitar-amp-and-recording-interface-_3_GIT0022867-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3305143"/>
            <a:ext cx="7948613" cy="30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53997" y="1641412"/>
            <a:ext cx="578581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- Simulação de Amplificador Selecionada :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99" y="2657475"/>
            <a:ext cx="3362325" cy="1952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Conector de seta reta 12"/>
          <p:cNvCxnSpPr/>
          <p:nvPr/>
        </p:nvCxnSpPr>
        <p:spPr>
          <a:xfrm flipH="1">
            <a:off x="2295525" y="4362450"/>
            <a:ext cx="1104901" cy="819150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105118"/>
            <a:ext cx="1276350" cy="127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Conector de seta reta 6"/>
          <p:cNvCxnSpPr/>
          <p:nvPr/>
        </p:nvCxnSpPr>
        <p:spPr>
          <a:xfrm>
            <a:off x="623887" y="4276725"/>
            <a:ext cx="385763" cy="98107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5" y="3114202"/>
            <a:ext cx="8715375" cy="1258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2" name="Conector de seta reta 21"/>
          <p:cNvCxnSpPr/>
          <p:nvPr/>
        </p:nvCxnSpPr>
        <p:spPr>
          <a:xfrm>
            <a:off x="4890940" y="4276725"/>
            <a:ext cx="1" cy="90487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253997" y="1641412"/>
            <a:ext cx="783470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– Parâmetros Selecionados (Volumes, Equalizador, Efeitos):</a:t>
            </a:r>
          </a:p>
        </p:txBody>
      </p:sp>
    </p:spTree>
    <p:extLst>
      <p:ext uri="{BB962C8B-B14F-4D97-AF65-F5344CB8AC3E}">
        <p14:creationId xmlns:p14="http://schemas.microsoft.com/office/powerpoint/2010/main" val="225390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" grpId="0"/>
      <p:bldP spid="12" grpId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Visibilidade de Status do Sistema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53997" y="1641412"/>
            <a:ext cx="145424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Status: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THR Editor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18" y="1641412"/>
            <a:ext cx="6406713" cy="517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3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Visibilidade de Status do Sistema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57744" y="1540706"/>
            <a:ext cx="315823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Status - Interface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Cubase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41" y="2041522"/>
            <a:ext cx="8370888" cy="47051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59" y="2542338"/>
            <a:ext cx="7991475" cy="2295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ector de seta reta 6"/>
          <p:cNvCxnSpPr>
            <a:cxnSpLocks/>
          </p:cNvCxnSpPr>
          <p:nvPr/>
        </p:nvCxnSpPr>
        <p:spPr>
          <a:xfrm flipV="1">
            <a:off x="3707843" y="4310743"/>
            <a:ext cx="542610" cy="1004835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8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Visibilidade de Status do Sistema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53997" y="1641412"/>
            <a:ext cx="8578504" cy="2616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Problema Encontrado: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Caso seja feita uma alteração no THR Editor, a posição dos “knobs”, exceto o “AMP”, não é mais valida e isso não é mostrado.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53997" y="4241899"/>
            <a:ext cx="8578504" cy="26161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Gravidade: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1 – Problema menor de usabilidade. Baixa prioridade para sua correção.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7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0000"/>
          </a:xfrm>
          <a:pattFill prst="pct5">
            <a:fgClr>
              <a:srgbClr val="FFFBF4"/>
            </a:fgClr>
            <a:bgClr>
              <a:schemeClr val="bg1"/>
            </a:bgClr>
          </a:pattFill>
          <a:ln cap="rnd"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morning" dir="t">
              <a:rot lat="0" lon="0" rev="5400000"/>
            </a:lightRig>
          </a:scene3d>
          <a:sp3d contourW="6350" prstMaterial="matte">
            <a:bevelT w="38100" h="127000"/>
            <a:bevelB w="38100" h="1270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4000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Relacionamento entre a interface do sistema e o mundo real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4" y="3633107"/>
            <a:ext cx="8905442" cy="2210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3997" y="1641412"/>
            <a:ext cx="417454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Comunicação com o usuário: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1B69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758483" y="2242934"/>
            <a:ext cx="4503054" cy="1082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4653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</TotalTime>
  <Words>938</Words>
  <Application>Microsoft Office PowerPoint</Application>
  <PresentationFormat>Apresentação na tela (4:3)</PresentationFormat>
  <Paragraphs>140</Paragraphs>
  <Slides>37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Bookman Old Style</vt:lpstr>
      <vt:lpstr>Calibri</vt:lpstr>
      <vt:lpstr>Calibri Light</vt:lpstr>
      <vt:lpstr>Tema do Office</vt:lpstr>
      <vt:lpstr>Tópicos de  Design de  Produto</vt:lpstr>
      <vt:lpstr>Os10 Princípios Heurísticos De Usabilidade</vt:lpstr>
      <vt:lpstr>                       THR10</vt:lpstr>
      <vt:lpstr>1. Visibilidade de Status do Sistema</vt:lpstr>
      <vt:lpstr>1. Visibilidade de Status do Sistema</vt:lpstr>
      <vt:lpstr>1. Visibilidade de Status do Sistema</vt:lpstr>
      <vt:lpstr>1. Visibilidade de Status do Sistema</vt:lpstr>
      <vt:lpstr>1. Visibilidade de Status do Sistema</vt:lpstr>
      <vt:lpstr>2. Relacionamento entre a interface do sistema e o mundo real</vt:lpstr>
      <vt:lpstr>2. Relacionamento entre a interface do sistema e o mundo real</vt:lpstr>
      <vt:lpstr>2. Relacionamento entre a interface do sistema e o mundo real</vt:lpstr>
      <vt:lpstr>2. Relacionamento entre a interface do sistema e o mundo real</vt:lpstr>
      <vt:lpstr>3. Liberdade e controle do usuário</vt:lpstr>
      <vt:lpstr>3. Liberdade e controle do usuário</vt:lpstr>
      <vt:lpstr>4. Consistência</vt:lpstr>
      <vt:lpstr>5. Prevenção de erros</vt:lpstr>
      <vt:lpstr>5. Prevenção de erros</vt:lpstr>
      <vt:lpstr>5. Prevenção de erros</vt:lpstr>
      <vt:lpstr>5. Prevenção de erros</vt:lpstr>
      <vt:lpstr>5. Prevenção de erros</vt:lpstr>
      <vt:lpstr>5. Prevenção de erros</vt:lpstr>
      <vt:lpstr>6. Reconhecimento ao invés de lembrança</vt:lpstr>
      <vt:lpstr>6. Reconhecimento ao invés de lembrança</vt:lpstr>
      <vt:lpstr>6. Reconhecimento ao invés de lembrança</vt:lpstr>
      <vt:lpstr>6. Reconhecimento ao invés de lembrança</vt:lpstr>
      <vt:lpstr>6. Reconhecimento ao invés de lembrança</vt:lpstr>
      <vt:lpstr>7. Flexibilidade e eficiência de uso</vt:lpstr>
      <vt:lpstr>8. Estética e design minimalista</vt:lpstr>
      <vt:lpstr>8. Estética e design minimalista</vt:lpstr>
      <vt:lpstr>8. Estética e design minimalista</vt:lpstr>
      <vt:lpstr>8. Estética e design minimalista</vt:lpstr>
      <vt:lpstr>9. Ajude os usuários a reconhecer, diagnosticar e sanar erros</vt:lpstr>
      <vt:lpstr>9. Ajude os usuários a reconhecer, diagnosticar e sanar erros</vt:lpstr>
      <vt:lpstr>9. Ajude os usuários a reconhecer, diagnosticar e sanar erros</vt:lpstr>
      <vt:lpstr>10. Ajuda e documentação</vt:lpstr>
      <vt:lpstr>Avaliação Heurística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Funções Práticas</dc:title>
  <dc:creator>gabriel franzotti</dc:creator>
  <cp:lastModifiedBy>gabriel franzotti</cp:lastModifiedBy>
  <cp:revision>243</cp:revision>
  <dcterms:created xsi:type="dcterms:W3CDTF">2017-05-20T17:21:44Z</dcterms:created>
  <dcterms:modified xsi:type="dcterms:W3CDTF">2017-06-03T18:47:55Z</dcterms:modified>
</cp:coreProperties>
</file>